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8" r:id="rId6"/>
    <p:sldId id="260" r:id="rId7"/>
    <p:sldId id="261" r:id="rId8"/>
    <p:sldId id="262" r:id="rId9"/>
    <p:sldId id="264" r:id="rId10"/>
    <p:sldId id="265" r:id="rId11"/>
    <p:sldId id="263" r:id="rId12"/>
  </p:sldIdLst>
  <p:sldSz cx="9144000" cy="6858000" type="screen4x3"/>
  <p:notesSz cx="6805613" cy="99393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3552" y="-96"/>
      </p:cViewPr>
      <p:guideLst>
        <p:guide orient="horz" pos="3131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8678B-1B4D-4652-BA39-60FAA2406C67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C1D27-33AE-48B6-8533-0AD83FE590F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56168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D6633-A21D-41F6-9DCA-55C2031F52E3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1084E-A856-495C-B990-28A3E30098E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42906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35" y="283"/>
            <a:ext cx="4077887" cy="6857434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3"/>
            <a:ext cx="6370426" cy="1533018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24136" y="4653136"/>
            <a:ext cx="5508104" cy="72008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DC96-499A-4F3B-BD56-15C95C69390D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9" name="Kuv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2" y="668181"/>
            <a:ext cx="4468589" cy="16086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261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sältö luettelomerkei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FF62-328E-4C5D-B18A-93709B161435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98419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i luettelomerkke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DB66-FAB0-4189-83C2-3E0DD39B63DD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79366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99592" y="1844824"/>
            <a:ext cx="3744416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3754760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1CE1-A2E3-4F7F-BCAC-6DEC1D451E9D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91226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1155-B35D-4DE7-9515-CD72BBA818B6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98202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CF464-DA70-49FD-A134-422B0A0A1C40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59832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802400"/>
            <a:ext cx="4827633" cy="2060278"/>
          </a:xfrm>
          <a:prstGeom prst="rect">
            <a:avLst/>
          </a:prstGeom>
        </p:spPr>
      </p:pic>
      <p:sp>
        <p:nvSpPr>
          <p:cNvPr id="10" name="Tekstiruutu 9"/>
          <p:cNvSpPr txBox="1"/>
          <p:nvPr/>
        </p:nvSpPr>
        <p:spPr>
          <a:xfrm>
            <a:off x="6948264" y="6597352"/>
            <a:ext cx="2088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800" dirty="0" err="1" smtClean="0">
                <a:solidFill>
                  <a:srgbClr val="FFFFFF"/>
                </a:solidFill>
              </a:rPr>
              <a:t>TE-palvelut</a:t>
            </a:r>
            <a:r>
              <a:rPr lang="fi-FI" sz="800" dirty="0" smtClean="0">
                <a:solidFill>
                  <a:srgbClr val="FFFFFF"/>
                </a:solidFill>
              </a:rPr>
              <a:t> | </a:t>
            </a:r>
            <a:r>
              <a:rPr lang="fi-FI" sz="800" dirty="0" err="1" smtClean="0">
                <a:solidFill>
                  <a:srgbClr val="FFFFFF"/>
                </a:solidFill>
              </a:rPr>
              <a:t>TE-tjänster</a:t>
            </a:r>
            <a:r>
              <a:rPr lang="fi-FI" sz="800" dirty="0" smtClean="0">
                <a:solidFill>
                  <a:srgbClr val="FFFFFF"/>
                </a:solidFill>
              </a:rPr>
              <a:t> | </a:t>
            </a:r>
            <a:r>
              <a:rPr lang="fi-FI" sz="800" dirty="0" err="1" smtClean="0">
                <a:solidFill>
                  <a:srgbClr val="FFFFFF"/>
                </a:solidFill>
              </a:rPr>
              <a:t>TE-services</a:t>
            </a:r>
            <a:endParaRPr lang="fi-FI" sz="800" dirty="0">
              <a:solidFill>
                <a:srgbClr val="FFFFFF"/>
              </a:solidFill>
            </a:endParaRPr>
          </a:p>
        </p:txBody>
      </p:sp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11135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99592" y="1821543"/>
            <a:ext cx="7920880" cy="4304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1123950" y="6545237"/>
            <a:ext cx="838200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000000"/>
                </a:solidFill>
              </a:defRPr>
            </a:lvl1pPr>
          </a:lstStyle>
          <a:p>
            <a:fld id="{ACF626C6-EB0B-4A7B-B879-690F94CDCE0E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964432" y="6545237"/>
            <a:ext cx="2895600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rgbClr val="000000"/>
                </a:solidFill>
              </a:defRPr>
            </a:lvl1pPr>
          </a:lstStyle>
          <a:p>
            <a:r>
              <a:rPr lang="fi-FI" smtClean="0"/>
              <a:t>Pirkanmaan TE -toimisto 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755576" y="6545237"/>
            <a:ext cx="365993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000000"/>
                </a:solidFill>
              </a:defRPr>
            </a:lvl1pPr>
          </a:lstStyle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4548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363538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688" indent="-36195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8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maileri.fi/g/l/127524/0/0/3232/1167/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stagram.com/tepalvelutpir" TargetMode="External"/><Relationship Id="rId3" Type="http://schemas.openxmlformats.org/officeDocument/2006/relationships/hyperlink" Target="http://toimistot.te-palvelut.fi/pirkanmaa/nuoret" TargetMode="External"/><Relationship Id="rId7" Type="http://schemas.openxmlformats.org/officeDocument/2006/relationships/hyperlink" Target="https://www.linkedin.com/company/pirkanmaan-te-toimisto?trk=tyah&amp;trkInfo=idx:1-1-1,tarId:1424689210803,tas:pirkanmaan+te" TargetMode="External"/><Relationship Id="rId2" Type="http://schemas.openxmlformats.org/officeDocument/2006/relationships/hyperlink" Target="http://toimistot.te-palvelut.fi/pirkanma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rkanmaantepalvelutblogi.wordpress.com/" TargetMode="External"/><Relationship Id="rId5" Type="http://schemas.openxmlformats.org/officeDocument/2006/relationships/hyperlink" Target="https://www.facebook.com/Haussa.fi" TargetMode="External"/><Relationship Id="rId4" Type="http://schemas.openxmlformats.org/officeDocument/2006/relationships/hyperlink" Target="https://twitter.com/TEpalvelutPI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1EU5aAu" TargetMode="External"/><Relationship Id="rId2" Type="http://schemas.openxmlformats.org/officeDocument/2006/relationships/hyperlink" Target="http://toimistot.te-palvelut.fi/pirkanmaa/ajankohtaist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bit.ly/1zMwRr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orilletoita.fi/" TargetMode="External"/><Relationship Id="rId2" Type="http://schemas.openxmlformats.org/officeDocument/2006/relationships/hyperlink" Target="http://www.nuorillepaikkoja.f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9Irkl52UdPs" TargetMode="External"/><Relationship Id="rId4" Type="http://schemas.openxmlformats.org/officeDocument/2006/relationships/hyperlink" Target="http://takuullatekemista.blogspot.fi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oimistot.te-palvelut.fi/pirkanmaa/yhteistyokumppaneill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Pirkanmaan TE-toimis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8701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C000"/>
                </a:solidFill>
              </a:rPr>
              <a:t>Pirkanmaan </a:t>
            </a:r>
            <a:r>
              <a:rPr lang="fi-FI" dirty="0" err="1" smtClean="0">
                <a:solidFill>
                  <a:srgbClr val="FFC000"/>
                </a:solidFill>
              </a:rPr>
              <a:t>TE-toimiston</a:t>
            </a:r>
            <a:r>
              <a:rPr lang="fi-FI" dirty="0" smtClean="0">
                <a:solidFill>
                  <a:srgbClr val="FFC000"/>
                </a:solidFill>
              </a:rPr>
              <a:t> tiedotuskanavia nuorten palveluissa</a:t>
            </a:r>
            <a:endParaRPr lang="fi-FI" dirty="0">
              <a:solidFill>
                <a:srgbClr val="FFC000"/>
              </a:solidFill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sz="1000" dirty="0" smtClean="0">
                <a:solidFill>
                  <a:srgbClr val="FFC000"/>
                </a:solidFill>
              </a:rPr>
              <a:t>Riku Immonen, palvelujohtaja, osaamisen kehittäminen</a:t>
            </a:r>
            <a:endParaRPr lang="fi-FI" sz="1000" dirty="0">
              <a:solidFill>
                <a:srgbClr val="FFC000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32FB1-C6FB-456B-8723-168354593584}" type="datetime1">
              <a:rPr lang="fi-FI" smtClean="0"/>
              <a:pPr/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Pirkanmaan TE -toimisto 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1</a:t>
            </a:fld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971600" y="5517232"/>
            <a:ext cx="583264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  <a:buClr>
                <a:srgbClr val="B6BF00"/>
              </a:buClr>
            </a:pPr>
            <a:r>
              <a:rPr lang="fi-FI" sz="1000" dirty="0" smtClean="0">
                <a:solidFill>
                  <a:srgbClr val="FFC000"/>
                </a:solidFill>
              </a:rPr>
              <a:t>Tieto- neuvonta- ja ohjauspalveluiden ja </a:t>
            </a:r>
          </a:p>
          <a:p>
            <a:pPr>
              <a:lnSpc>
                <a:spcPct val="95000"/>
              </a:lnSpc>
              <a:spcBef>
                <a:spcPts val="600"/>
              </a:spcBef>
              <a:buClr>
                <a:srgbClr val="B6BF00"/>
              </a:buClr>
            </a:pPr>
            <a:r>
              <a:rPr lang="fi-FI" sz="1000" dirty="0" smtClean="0">
                <a:solidFill>
                  <a:srgbClr val="FFC000"/>
                </a:solidFill>
              </a:rPr>
              <a:t>nuorten palvelujen työkokous</a:t>
            </a:r>
          </a:p>
          <a:p>
            <a:pPr>
              <a:lnSpc>
                <a:spcPct val="95000"/>
              </a:lnSpc>
              <a:spcBef>
                <a:spcPts val="600"/>
              </a:spcBef>
              <a:buClr>
                <a:srgbClr val="B6BF00"/>
              </a:buClr>
            </a:pPr>
            <a:r>
              <a:rPr lang="fi-FI" sz="1000" dirty="0" smtClean="0">
                <a:solidFill>
                  <a:srgbClr val="FFC000"/>
                </a:solidFill>
              </a:rPr>
              <a:t>Helsinki 10. – 11.3.2015</a:t>
            </a:r>
          </a:p>
          <a:p>
            <a:endParaRPr lang="fi-FI" sz="11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9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753503"/>
          </a:xfrm>
        </p:spPr>
        <p:txBody>
          <a:bodyPr/>
          <a:lstStyle/>
          <a:p>
            <a:r>
              <a:rPr lang="fi-FI" dirty="0" smtClean="0"/>
              <a:t>Tiedottaminen asiakkuuden eri vaiheissa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1052736"/>
            <a:ext cx="3600400" cy="5073427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>
                <a:hlinkClick r:id="rId2"/>
              </a:rPr>
              <a:t>Uutiskirje</a:t>
            </a:r>
            <a:r>
              <a:rPr lang="fi-FI" dirty="0" smtClean="0"/>
              <a:t> lähtee sähköisesti kaikille uusille asiakkaille ensisijaisesti sähköpostilla</a:t>
            </a:r>
          </a:p>
          <a:p>
            <a:pPr lvl="1"/>
            <a:r>
              <a:rPr lang="fi-FI" dirty="0" smtClean="0"/>
              <a:t>Kirjeitse niille, joilla ei ole sähköpostia</a:t>
            </a:r>
          </a:p>
          <a:p>
            <a:pPr lvl="1"/>
            <a:r>
              <a:rPr lang="fi-FI" dirty="0" smtClean="0"/>
              <a:t>Tietoa </a:t>
            </a:r>
            <a:r>
              <a:rPr lang="fi-FI" dirty="0" err="1" smtClean="0"/>
              <a:t>TE-toimistossa</a:t>
            </a:r>
            <a:r>
              <a:rPr lang="fi-FI" dirty="0" smtClean="0"/>
              <a:t> asioimisesta, työttömyysturvasta sekä työnhausta</a:t>
            </a:r>
          </a:p>
          <a:p>
            <a:r>
              <a:rPr lang="fi-FI" dirty="0" smtClean="0"/>
              <a:t>Sähköinen uutiskirje tapahtumista ja palveluista lähtee kaikille asiakkaille noin viikon välein</a:t>
            </a:r>
          </a:p>
          <a:p>
            <a:pPr lvl="1"/>
            <a:r>
              <a:rPr lang="fi-FI" dirty="0" smtClean="0"/>
              <a:t>Tarpeen mukaan </a:t>
            </a:r>
            <a:r>
              <a:rPr lang="fi-FI" dirty="0" err="1" smtClean="0"/>
              <a:t>teemoitettuja</a:t>
            </a:r>
            <a:r>
              <a:rPr lang="fi-FI" dirty="0" smtClean="0"/>
              <a:t> tai asiakasryhmille kohdennettuja uutiskirjeitä</a:t>
            </a:r>
          </a:p>
          <a:p>
            <a:pPr lvl="1">
              <a:buNone/>
            </a:pPr>
            <a:endParaRPr lang="fi-FI" dirty="0" smtClean="0"/>
          </a:p>
          <a:p>
            <a:r>
              <a:rPr lang="fi-FI" dirty="0" smtClean="0"/>
              <a:t>Tekstiviestejä käytetään asiakkaiden informoimiseen erilaisista asioista sekä esimerkiksi muistuttamaan saapuneesta uutiskirjeestä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Kirjeitse esimerkiksi ajanvaraukset, esitteitä ym.</a:t>
            </a:r>
          </a:p>
          <a:p>
            <a:pPr lvl="1"/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B16A-F3E0-4BB5-84A6-2822E8C3379C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2</a:t>
            </a:fld>
            <a:endParaRPr lang="fi-FI"/>
          </a:p>
        </p:txBody>
      </p:sp>
      <p:pic>
        <p:nvPicPr>
          <p:cNvPr id="10" name="Kuva 9" descr="Uutiskirje sähköpostii, mobiili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989499"/>
            <a:ext cx="4559500" cy="500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Tiedottaminen asiakkuuden eri vaiheissa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>
                <a:hlinkClick r:id="rId2"/>
              </a:rPr>
              <a:t>Pirkanmaan </a:t>
            </a:r>
            <a:r>
              <a:rPr lang="fi-FI" dirty="0" err="1" smtClean="0">
                <a:hlinkClick r:id="rId2"/>
              </a:rPr>
              <a:t>TE-toimiston</a:t>
            </a:r>
            <a:r>
              <a:rPr lang="fi-FI" dirty="0" smtClean="0">
                <a:hlinkClick r:id="rId2"/>
              </a:rPr>
              <a:t> kotisivut</a:t>
            </a:r>
            <a:endParaRPr lang="fi-FI" dirty="0" smtClean="0"/>
          </a:p>
          <a:p>
            <a:pPr lvl="1"/>
            <a:r>
              <a:rPr lang="fi-FI" dirty="0" smtClean="0"/>
              <a:t>Tietoa asioinnista, käsittelyajoista, tapahtumista, ajankohtaisista asioista ja palveluista</a:t>
            </a:r>
          </a:p>
          <a:p>
            <a:pPr lvl="1"/>
            <a:r>
              <a:rPr lang="fi-FI" dirty="0" smtClean="0"/>
              <a:t>FAQ: kokeilut, palkkatuki, </a:t>
            </a:r>
            <a:r>
              <a:rPr lang="fi-FI" dirty="0" err="1" smtClean="0"/>
              <a:t>omo</a:t>
            </a:r>
            <a:endParaRPr lang="fi-FI" dirty="0" smtClean="0"/>
          </a:p>
          <a:p>
            <a:pPr lvl="1"/>
            <a:r>
              <a:rPr lang="fi-FI" dirty="0" smtClean="0">
                <a:hlinkClick r:id="rId3"/>
              </a:rPr>
              <a:t>http://toimistot.te-palvelut.fi/pirkanmaa/nuoret</a:t>
            </a:r>
            <a:r>
              <a:rPr lang="fi-FI" dirty="0" smtClean="0"/>
              <a:t> : nuorten palveluja jaoteltuna osa-alueittain, myös paikkakuntakohtaisesti</a:t>
            </a:r>
          </a:p>
          <a:p>
            <a:pPr lvl="1">
              <a:buNone/>
            </a:pPr>
            <a:endParaRPr lang="fi-FI" dirty="0" smtClean="0"/>
          </a:p>
          <a:p>
            <a:r>
              <a:rPr lang="fi-FI" dirty="0" err="1" smtClean="0"/>
              <a:t>SOME-kanavat</a:t>
            </a:r>
            <a:endParaRPr lang="fi-FI" dirty="0" smtClean="0"/>
          </a:p>
          <a:p>
            <a:pPr lvl="1"/>
            <a:r>
              <a:rPr lang="fi-FI" dirty="0" err="1" smtClean="0">
                <a:hlinkClick r:id="rId4"/>
              </a:rPr>
              <a:t>Twitter</a:t>
            </a:r>
            <a:r>
              <a:rPr lang="fi-FI" dirty="0" smtClean="0"/>
              <a:t>, </a:t>
            </a:r>
            <a:r>
              <a:rPr lang="fi-FI" dirty="0" err="1" smtClean="0">
                <a:hlinkClick r:id="rId5"/>
              </a:rPr>
              <a:t>facebook</a:t>
            </a:r>
            <a:r>
              <a:rPr lang="fi-FI" dirty="0" smtClean="0"/>
              <a:t>, </a:t>
            </a:r>
            <a:r>
              <a:rPr lang="fi-FI" dirty="0" err="1" smtClean="0">
                <a:hlinkClick r:id="rId6"/>
              </a:rPr>
              <a:t>blogi</a:t>
            </a:r>
            <a:r>
              <a:rPr lang="fi-FI" dirty="0" smtClean="0"/>
              <a:t>, </a:t>
            </a:r>
            <a:r>
              <a:rPr lang="fi-FI" dirty="0" err="1" smtClean="0">
                <a:hlinkClick r:id="rId7"/>
              </a:rPr>
              <a:t>Linkedin</a:t>
            </a:r>
            <a:r>
              <a:rPr lang="fi-FI" dirty="0" smtClean="0"/>
              <a:t>, </a:t>
            </a:r>
            <a:r>
              <a:rPr lang="fi-FI" dirty="0" err="1" smtClean="0">
                <a:hlinkClick r:id="rId8"/>
              </a:rPr>
              <a:t>Instagram</a:t>
            </a:r>
            <a:endParaRPr lang="fi-FI" dirty="0" smtClean="0"/>
          </a:p>
          <a:p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>
              <a:buNone/>
            </a:pPr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D256-020C-4D6F-91E4-A5833F2E07E7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3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Tiedottaminen </a:t>
            </a:r>
            <a:r>
              <a:rPr lang="fi-FI" dirty="0" err="1" smtClean="0"/>
              <a:t>webinaarien</a:t>
            </a:r>
            <a:r>
              <a:rPr lang="fi-FI" dirty="0" smtClean="0"/>
              <a:t> ja ryhmäinfojen avulla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0" y="1340768"/>
            <a:ext cx="3528392" cy="4857403"/>
          </a:xfrm>
        </p:spPr>
        <p:txBody>
          <a:bodyPr>
            <a:normAutofit fontScale="62500" lnSpcReduction="20000"/>
          </a:bodyPr>
          <a:lstStyle/>
          <a:p>
            <a:r>
              <a:rPr lang="fi-FI" dirty="0" smtClean="0"/>
              <a:t>Työnhakuryhmiin ilmoittautuminen kotisivujen </a:t>
            </a:r>
            <a:r>
              <a:rPr lang="fi-FI" dirty="0" smtClean="0">
                <a:hlinkClick r:id="rId2"/>
              </a:rPr>
              <a:t>tapahtumakalenterista</a:t>
            </a:r>
            <a:endParaRPr lang="fi-FI" dirty="0" smtClean="0"/>
          </a:p>
          <a:p>
            <a:pPr lvl="1"/>
            <a:r>
              <a:rPr lang="fi-FI" dirty="0" smtClean="0"/>
              <a:t>Esim. Hakemus ja CV kuntoon</a:t>
            </a:r>
          </a:p>
          <a:p>
            <a:r>
              <a:rPr lang="fi-FI" dirty="0" smtClean="0">
                <a:hlinkClick r:id="rId3"/>
              </a:rPr>
              <a:t>Työnhaun startti </a:t>
            </a:r>
            <a:r>
              <a:rPr lang="fi-FI" dirty="0" smtClean="0"/>
              <a:t>järjestetään pelkästään </a:t>
            </a:r>
            <a:r>
              <a:rPr lang="fi-FI" dirty="0" err="1" smtClean="0"/>
              <a:t>webinaarina</a:t>
            </a:r>
            <a:r>
              <a:rPr lang="fi-FI" dirty="0" smtClean="0"/>
              <a:t>, eli asiakas voi seurata esitystä kotikoneeltaan ja kysyä kysymyksiä </a:t>
            </a:r>
            <a:r>
              <a:rPr lang="fi-FI" dirty="0" err="1" smtClean="0"/>
              <a:t>chatin</a:t>
            </a:r>
            <a:r>
              <a:rPr lang="fi-FI" dirty="0" smtClean="0"/>
              <a:t> avulla </a:t>
            </a:r>
            <a:r>
              <a:rPr lang="fi-FI" dirty="0" err="1" smtClean="0"/>
              <a:t>Spring</a:t>
            </a:r>
            <a:r>
              <a:rPr lang="fi-FI" dirty="0" smtClean="0"/>
              <a:t> Housen työnhaun ohjaajilta</a:t>
            </a:r>
          </a:p>
          <a:p>
            <a:pPr lvl="1"/>
            <a:r>
              <a:rPr lang="fi-FI" dirty="0" smtClean="0"/>
              <a:t>Ilmoittautuminen kotisivujen tapahtumakalenterista</a:t>
            </a:r>
          </a:p>
          <a:p>
            <a:pPr lvl="1"/>
            <a:r>
              <a:rPr lang="fi-FI" dirty="0" smtClean="0"/>
              <a:t>Ilmoittautumisen yhteydessä linkki omaan sähköpostiin</a:t>
            </a:r>
          </a:p>
          <a:p>
            <a:pPr lvl="1"/>
            <a:r>
              <a:rPr lang="fi-FI" dirty="0" smtClean="0"/>
              <a:t>Ei maksimi-osallistujarajaa</a:t>
            </a:r>
          </a:p>
          <a:p>
            <a:r>
              <a:rPr lang="fi-FI" dirty="0" smtClean="0"/>
              <a:t>Nuorten infoihin kutsutaan ammattikouluttamattomia alle 30-vuotiaita kuulemaan esimerkiksi koulutusasioista ja työttömyysturvasta. Erityisesti työnhaun alkuvaihe.</a:t>
            </a:r>
          </a:p>
          <a:p>
            <a:pPr lvl="1"/>
            <a:r>
              <a:rPr lang="fi-FI" dirty="0" smtClean="0"/>
              <a:t>Myös </a:t>
            </a:r>
            <a:r>
              <a:rPr lang="fi-FI" dirty="0" err="1" smtClean="0">
                <a:hlinkClick r:id="rId4"/>
              </a:rPr>
              <a:t>webinaarina</a:t>
            </a:r>
            <a:r>
              <a:rPr lang="fi-FI" dirty="0" smtClean="0"/>
              <a:t> kotisivuilla vapaasti katsottavissa</a:t>
            </a:r>
          </a:p>
          <a:p>
            <a:r>
              <a:rPr lang="fi-FI" dirty="0" smtClean="0"/>
              <a:t>Erilaisia infoja myös pidempään työttömänä olleille yhteistyössä kunnan ja/tai oppilaitosten kanssa</a:t>
            </a:r>
          </a:p>
          <a:p>
            <a:pPr lvl="1"/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B08A-DC9F-46CA-9987-66D00A37370A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4</a:t>
            </a:fld>
            <a:endParaRPr lang="fi-FI"/>
          </a:p>
        </p:txBody>
      </p:sp>
      <p:pic>
        <p:nvPicPr>
          <p:cNvPr id="7" name="Kuva 6" descr="IMG_05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1556792"/>
            <a:ext cx="5724128" cy="3816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ESR-viestintähankkeet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err="1" smtClean="0">
                <a:hlinkClick r:id="rId2"/>
              </a:rPr>
              <a:t>www.nuorillepaikkoja.fi</a:t>
            </a:r>
            <a:endParaRPr lang="fi-FI" dirty="0" smtClean="0"/>
          </a:p>
          <a:p>
            <a:pPr lvl="1"/>
            <a:r>
              <a:rPr lang="fi-FI" dirty="0" smtClean="0"/>
              <a:t>Nuorten palveluja karttamuotoisesti</a:t>
            </a:r>
          </a:p>
          <a:p>
            <a:pPr lvl="1"/>
            <a:r>
              <a:rPr lang="fi-FI" dirty="0" err="1" smtClean="0"/>
              <a:t>TE-toimisto</a:t>
            </a:r>
            <a:r>
              <a:rPr lang="fi-FI" dirty="0" smtClean="0"/>
              <a:t> on mukana kartalla. Hyödynnetty nuorten infossa verkoston esittelyssä.</a:t>
            </a:r>
          </a:p>
          <a:p>
            <a:r>
              <a:rPr lang="fi-FI" dirty="0" err="1" smtClean="0">
                <a:hlinkClick r:id="rId3"/>
              </a:rPr>
              <a:t>www.nuorilletoita.fi</a:t>
            </a:r>
            <a:endParaRPr lang="fi-FI" dirty="0" smtClean="0"/>
          </a:p>
          <a:p>
            <a:pPr lvl="1"/>
            <a:r>
              <a:rPr lang="fi-FI" dirty="0" smtClean="0"/>
              <a:t>Nuorille suunnattuja työpaikkoja ja työkokeilumahdollisuuksia karttamuodossa</a:t>
            </a:r>
          </a:p>
          <a:p>
            <a:pPr lvl="1"/>
            <a:r>
              <a:rPr lang="fi-FI" dirty="0" smtClean="0"/>
              <a:t>Markkinoitu asiakkaille asiakastyössä ja muussa viestinnässä</a:t>
            </a:r>
          </a:p>
          <a:p>
            <a:pPr lvl="1"/>
            <a:r>
              <a:rPr lang="fi-FI" dirty="0" smtClean="0"/>
              <a:t>EK ottamassa kansallisesti hoitaakseen</a:t>
            </a:r>
          </a:p>
          <a:p>
            <a:r>
              <a:rPr lang="fi-FI" dirty="0" smtClean="0">
                <a:hlinkClick r:id="rId4"/>
              </a:rPr>
              <a:t>http://takuullatekemista.blogspot.fi/</a:t>
            </a:r>
            <a:r>
              <a:rPr lang="fi-FI" dirty="0" smtClean="0"/>
              <a:t> </a:t>
            </a:r>
          </a:p>
          <a:p>
            <a:pPr lvl="1"/>
            <a:r>
              <a:rPr lang="fi-FI" dirty="0" err="1" smtClean="0"/>
              <a:t>Blogeja</a:t>
            </a:r>
            <a:r>
              <a:rPr lang="fi-FI" dirty="0" smtClean="0"/>
              <a:t> ja videoita nuorten palveluista ja mahdollisuuksista</a:t>
            </a:r>
          </a:p>
          <a:p>
            <a:pPr lvl="1"/>
            <a:r>
              <a:rPr lang="fi-FI" dirty="0" smtClean="0"/>
              <a:t>Hyödynnetty videoita </a:t>
            </a:r>
            <a:r>
              <a:rPr lang="fi-FI" dirty="0" err="1" smtClean="0"/>
              <a:t>OPO-koosteissa</a:t>
            </a:r>
            <a:r>
              <a:rPr lang="fi-FI" dirty="0" smtClean="0"/>
              <a:t> sekä kotisivuilla. Käytetään myös Nuorten infossa apuna.</a:t>
            </a:r>
          </a:p>
          <a:p>
            <a:pPr lvl="1"/>
            <a:r>
              <a:rPr lang="fi-FI" dirty="0" smtClean="0"/>
              <a:t>Esimerkki videosta: </a:t>
            </a:r>
            <a:r>
              <a:rPr lang="fi-FI" dirty="0" smtClean="0">
                <a:hlinkClick r:id="rId5"/>
              </a:rPr>
              <a:t>Mikä ihmeen nuorisotakuu?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ECA-FB5D-427E-A33E-578099E88E20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961C-F42E-4D72-9DC2-9F6AD0112D3C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6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09" y="0"/>
            <a:ext cx="91517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260-9200-4125-89B8-F8AE2D7312B9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7</a:t>
            </a:fld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923"/>
            <a:ext cx="9200082" cy="687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848872" cy="537479"/>
          </a:xfrm>
        </p:spPr>
        <p:txBody>
          <a:bodyPr/>
          <a:lstStyle/>
          <a:p>
            <a:r>
              <a:rPr lang="fi-FI" dirty="0" smtClean="0"/>
              <a:t>Yhteistyökumppaneille viestiminen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71600" y="908720"/>
            <a:ext cx="7920880" cy="3600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i-FI" dirty="0" smtClean="0"/>
              <a:t>Pirkanmaan </a:t>
            </a:r>
            <a:r>
              <a:rPr lang="fi-FI" dirty="0" err="1" smtClean="0"/>
              <a:t>TE-toimisto</a:t>
            </a:r>
            <a:r>
              <a:rPr lang="fi-FI" dirty="0" smtClean="0"/>
              <a:t> ei käy enää oppilaitoksissa esittelemässä </a:t>
            </a:r>
            <a:r>
              <a:rPr lang="fi-FI" dirty="0" err="1" smtClean="0"/>
              <a:t>TE-palveluja</a:t>
            </a:r>
            <a:endParaRPr lang="fi-FI" dirty="0" smtClean="0"/>
          </a:p>
          <a:p>
            <a:pPr>
              <a:buNone/>
            </a:pPr>
            <a:r>
              <a:rPr lang="fi-FI" dirty="0" smtClean="0"/>
              <a:t>Koosteet opinto-ohjaajille löytyvät kotisivuilta, </a:t>
            </a:r>
            <a:r>
              <a:rPr lang="fi-FI" dirty="0" smtClean="0">
                <a:hlinkClick r:id="rId2"/>
              </a:rPr>
              <a:t>yhteistyökumppanille</a:t>
            </a:r>
            <a:r>
              <a:rPr lang="fi-FI" dirty="0" smtClean="0"/>
              <a:t> -osiosta</a:t>
            </a:r>
          </a:p>
          <a:p>
            <a:pPr lvl="1"/>
            <a:r>
              <a:rPr lang="fi-FI" dirty="0" smtClean="0"/>
              <a:t>Erikseen peruskoulu ja lukiot sekä ammattikoulut ja korkeakoulut</a:t>
            </a:r>
          </a:p>
          <a:p>
            <a:pPr lvl="1"/>
            <a:r>
              <a:rPr lang="fi-FI" dirty="0" smtClean="0"/>
              <a:t>Videoita ja linkkejä</a:t>
            </a:r>
          </a:p>
          <a:p>
            <a:pPr lvl="1"/>
            <a:r>
              <a:rPr lang="fi-FI" dirty="0" smtClean="0"/>
              <a:t>Täydentyvät tarpeen mukaan, videoita on tulossa lisää</a:t>
            </a:r>
          </a:p>
          <a:p>
            <a:pPr lvl="1"/>
            <a:r>
              <a:rPr lang="fi-FI" dirty="0" smtClean="0"/>
              <a:t>Opinto-ohjaajat voivat hyödyntää tunneillaan koosteita sekä myös niissä mainittuja, kotisivuilta löytyviä </a:t>
            </a:r>
            <a:r>
              <a:rPr lang="fi-FI" dirty="0" err="1" smtClean="0"/>
              <a:t>webinaareja</a:t>
            </a:r>
            <a:r>
              <a:rPr lang="fi-FI" dirty="0" smtClean="0"/>
              <a:t>. </a:t>
            </a:r>
          </a:p>
          <a:p>
            <a:pPr lvl="2"/>
            <a:r>
              <a:rPr lang="fi-FI" dirty="0" smtClean="0"/>
              <a:t>Nuorten info toimii hyvin peruskoulusta tai lukiosta valmistuvalle</a:t>
            </a:r>
          </a:p>
          <a:p>
            <a:pPr lvl="2">
              <a:buNone/>
            </a:pPr>
            <a:endParaRPr lang="fi-FI" dirty="0" smtClean="0"/>
          </a:p>
          <a:p>
            <a:pPr lvl="2"/>
            <a:endParaRPr lang="fi-FI" dirty="0" smtClean="0"/>
          </a:p>
          <a:p>
            <a:pPr lvl="2"/>
            <a:endParaRPr lang="fi-FI" dirty="0" smtClean="0"/>
          </a:p>
          <a:p>
            <a:pPr lvl="2"/>
            <a:endParaRPr lang="fi-FI" dirty="0" smtClean="0"/>
          </a:p>
          <a:p>
            <a:pPr lvl="2"/>
            <a:endParaRPr lang="fi-FI" dirty="0" smtClean="0"/>
          </a:p>
          <a:p>
            <a:pPr lvl="2"/>
            <a:endParaRPr lang="fi-FI" dirty="0" smtClean="0"/>
          </a:p>
          <a:p>
            <a:pPr lvl="2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4507-AD6C-4DBD-BE4C-2F18A0076DAD}" type="datetime1">
              <a:rPr lang="fi-FI" smtClean="0"/>
              <a:pPr/>
              <a:t>12.3.2015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Pirkanmaan TE -toimisto 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8</a:t>
            </a:fld>
            <a:endParaRPr lang="fi-FI"/>
          </a:p>
        </p:txBody>
      </p:sp>
      <p:sp>
        <p:nvSpPr>
          <p:cNvPr id="7" name="Tekstikehys 6"/>
          <p:cNvSpPr txBox="1"/>
          <p:nvPr/>
        </p:nvSpPr>
        <p:spPr>
          <a:xfrm>
            <a:off x="0" y="4725144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None/>
            </a:pPr>
            <a:r>
              <a:rPr lang="fi-FI" sz="2200" dirty="0" smtClean="0"/>
              <a:t>Kuntiin lähetetään </a:t>
            </a:r>
            <a:r>
              <a:rPr lang="fi-FI" sz="2200" dirty="0" err="1" smtClean="0"/>
              <a:t>kunnittainen</a:t>
            </a:r>
            <a:r>
              <a:rPr lang="fi-FI" sz="2200" dirty="0" smtClean="0"/>
              <a:t> kuukausitilastotiedote, jossa myös vertailua muihin kuntiin</a:t>
            </a:r>
          </a:p>
          <a:p>
            <a:pPr lvl="2">
              <a:buNone/>
            </a:pPr>
            <a:endParaRPr lang="fi-FI" sz="2200" dirty="0" smtClean="0"/>
          </a:p>
          <a:p>
            <a:pPr lvl="2">
              <a:buNone/>
            </a:pPr>
            <a:r>
              <a:rPr lang="fi-FI" sz="2200" dirty="0" smtClean="0"/>
              <a:t>Kuntayhteistyö- ja muissa tilaisuuksissa jatkuvaa vuorovaikutteista viestintää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toimistoppt-pohja">
  <a:themeElements>
    <a:clrScheme name="TE">
      <a:dk1>
        <a:sysClr val="windowText" lastClr="000000"/>
      </a:dk1>
      <a:lt1>
        <a:sysClr val="window" lastClr="FFFFFF"/>
      </a:lt1>
      <a:dk2>
        <a:srgbClr val="003883"/>
      </a:dk2>
      <a:lt2>
        <a:srgbClr val="F0F2CC"/>
      </a:lt2>
      <a:accent1>
        <a:srgbClr val="B6BF00"/>
      </a:accent1>
      <a:accent2>
        <a:srgbClr val="D9640C"/>
      </a:accent2>
      <a:accent3>
        <a:srgbClr val="779346"/>
      </a:accent3>
      <a:accent4>
        <a:srgbClr val="003883"/>
      </a:accent4>
      <a:accent5>
        <a:srgbClr val="4460A5"/>
      </a:accent5>
      <a:accent6>
        <a:srgbClr val="7C7C7C"/>
      </a:accent6>
      <a:hlink>
        <a:srgbClr val="0000FF"/>
      </a:hlink>
      <a:folHlink>
        <a:srgbClr val="8000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0E078A263FD0EB43A5914BD183FE7298" ma:contentTypeVersion="1" ma:contentTypeDescription="Luo uusi asiakirja." ma:contentTypeScope="" ma:versionID="ce4c5e7a3b9071dc74ab6e6d81680b4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340a008e99365d80b71206bae22299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joituksen alkamispäivämäärä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joituksen päättymispäivämäärä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 ma:readOnly="true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12FD3A8-6FEF-41F4-BD63-1C5F6EA6B8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A641F2D-001E-4783-B614-3C3CF209D8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D961EF-42D6-4A24-87EA-3F89984F2FB8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Te-toimistoppt-pohja</Template>
  <TotalTime>196</TotalTime>
  <Words>398</Words>
  <Application>Microsoft Office PowerPoint</Application>
  <PresentationFormat>Näytössä katseltava diaesitys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Te-toimistoppt-pohja</vt:lpstr>
      <vt:lpstr>Pirkanmaan TE-toimiston tiedotuskanavia nuorten palveluissa</vt:lpstr>
      <vt:lpstr>Tiedottaminen asiakkuuden eri vaiheissa</vt:lpstr>
      <vt:lpstr>Tiedottaminen asiakkuuden eri vaiheissa</vt:lpstr>
      <vt:lpstr>Tiedottaminen webinaarien ja ryhmäinfojen avulla</vt:lpstr>
      <vt:lpstr>ESR-viestintähankkeet</vt:lpstr>
      <vt:lpstr>Dia 6</vt:lpstr>
      <vt:lpstr>Dia 7</vt:lpstr>
      <vt:lpstr>Yhteistyökumppaneille viestiminen</vt:lpstr>
    </vt:vector>
  </TitlesOfParts>
  <Company>AVI ELY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A014893</dc:creator>
  <cp:lastModifiedBy>temasunmti1</cp:lastModifiedBy>
  <cp:revision>44</cp:revision>
  <dcterms:created xsi:type="dcterms:W3CDTF">2015-02-27T12:12:48Z</dcterms:created>
  <dcterms:modified xsi:type="dcterms:W3CDTF">2015-03-12T14:17:08Z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0x0101000E078A263FD0EB43A5914BD183FE7298</vt:lpwstr>
  </property>
</Properties>
</file>